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Roboto"/>
      <p:regular r:id="rId34"/>
      <p:bold r:id="rId35"/>
      <p:italic r:id="rId36"/>
      <p:boldItalic r:id="rId37"/>
    </p:embeddedFont>
    <p:embeddedFont>
      <p:font typeface="Merriweather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erriweather-italic.fntdata"/><Relationship Id="rId20" Type="http://schemas.openxmlformats.org/officeDocument/2006/relationships/slide" Target="slides/slide15.xml"/><Relationship Id="rId41" Type="http://schemas.openxmlformats.org/officeDocument/2006/relationships/font" Target="fonts/Merriweather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-bold.fntdata"/><Relationship Id="rId12" Type="http://schemas.openxmlformats.org/officeDocument/2006/relationships/slide" Target="slides/slide7.xml"/><Relationship Id="rId34" Type="http://schemas.openxmlformats.org/officeDocument/2006/relationships/font" Target="fonts/Roboto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9.xml"/><Relationship Id="rId36" Type="http://schemas.openxmlformats.org/officeDocument/2006/relationships/font" Target="fonts/Roboto-italic.fntdata"/><Relationship Id="rId17" Type="http://schemas.openxmlformats.org/officeDocument/2006/relationships/slide" Target="slides/slide12.xml"/><Relationship Id="rId39" Type="http://schemas.openxmlformats.org/officeDocument/2006/relationships/font" Target="fonts/Merriweather-bold.fntdata"/><Relationship Id="rId16" Type="http://schemas.openxmlformats.org/officeDocument/2006/relationships/slide" Target="slides/slide11.xml"/><Relationship Id="rId38" Type="http://schemas.openxmlformats.org/officeDocument/2006/relationships/font" Target="fonts/Merriweather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58b343c86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58b343c86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58b343c8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58b343c8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58b343c8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58b343c8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58b343c8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58b343c8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6c653da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6c653da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58b343c8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58b343c8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c0ce2db21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c0ce2db21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58b343c8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58b343c8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58b343c8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58b343c8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58b343c86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58b343c86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58b343c86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58b343c8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58b343c8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58b343c8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58b343c8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58b343c8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58b343c8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58b343c8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58b343c8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58b343c8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58b343c86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58b343c86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58b343c86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58b343c86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58b343c86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58b343c86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58b343c86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58b343c86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58b343c86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58b343c86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58b343c86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58b343c86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58b343c86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58b343c8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58b343c86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58b343c86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58b343c86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58b343c86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58b343c86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58b343c86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58b343c86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58b343c86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58b343c86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58b343c86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744575"/>
            <a:ext cx="8520600" cy="316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Unit 3 Vocab:</a:t>
            </a:r>
            <a:endParaRPr sz="4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Fallacies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Fallacies</a:t>
            </a:r>
            <a:endParaRPr/>
          </a:p>
        </p:txBody>
      </p:sp>
      <p:sp>
        <p:nvSpPr>
          <p:cNvPr id="70" name="Google Shape;70;p14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false logic; arguments that have an error within their reasoning and therefore fail to make a comprehensible or sound argument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division</a:t>
            </a:r>
            <a:endParaRPr/>
          </a:p>
        </p:txBody>
      </p:sp>
      <p:sp>
        <p:nvSpPr>
          <p:cNvPr id="76" name="Google Shape;76;p15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applying something that is true for the whole as necessarily true of all or some of its parts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composition</a:t>
            </a:r>
            <a:endParaRPr/>
          </a:p>
        </p:txBody>
      </p:sp>
      <p:sp>
        <p:nvSpPr>
          <p:cNvPr id="82" name="Google Shape;82;p16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arguing that because each member of a group has a certain property, the group itself necessarily has that property</a:t>
            </a:r>
            <a:endParaRPr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265500" y="1300675"/>
            <a:ext cx="4045200" cy="14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equivocation</a:t>
            </a:r>
            <a:endParaRPr/>
          </a:p>
        </p:txBody>
      </p:sp>
      <p:sp>
        <p:nvSpPr>
          <p:cNvPr id="88" name="Google Shape;88;p17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argument that relies on a term’s different meanings in different contexts and </a:t>
            </a: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implicitly</a:t>
            </a: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alternates between two or more  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265500" y="1300675"/>
            <a:ext cx="4045200" cy="14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 sequitur</a:t>
            </a:r>
            <a:endParaRPr/>
          </a:p>
        </p:txBody>
      </p:sp>
      <p:sp>
        <p:nvSpPr>
          <p:cNvPr id="94" name="Google Shape;94;p18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conclusion that does not follow from the statements that lead to it; Latin: “it does not follow”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265500" y="1669125"/>
            <a:ext cx="4045200" cy="17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distorting the facts</a:t>
            </a:r>
            <a:endParaRPr/>
          </a:p>
        </p:txBody>
      </p:sp>
      <p:sp>
        <p:nvSpPr>
          <p:cNvPr id="100" name="Google Shape;100;p1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intentionally or unintentionally manipulating informations, usually to the benefit of the one manipulating it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265500" y="1669125"/>
            <a:ext cx="4045200" cy="17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omission</a:t>
            </a:r>
            <a:endParaRPr/>
          </a:p>
        </p:txBody>
      </p:sp>
      <p:sp>
        <p:nvSpPr>
          <p:cNvPr id="106" name="Google Shape;106;p20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intentionally or unintentionally withholding facts, usually to the benefit of the one withholding them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 hoc, ergo propter hoc</a:t>
            </a:r>
            <a:endParaRPr/>
          </a:p>
        </p:txBody>
      </p:sp>
      <p:sp>
        <p:nvSpPr>
          <p:cNvPr id="112" name="Google Shape;112;p21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argument that because two events occurred in succession, the former event necessarily caused the latter; Latin: “after this, therefore, because of this” 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many questions</a:t>
            </a:r>
            <a:endParaRPr/>
          </a:p>
        </p:txBody>
      </p:sp>
      <p:sp>
        <p:nvSpPr>
          <p:cNvPr id="118" name="Google Shape;118;p22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question that presupposes things that have not yet been proven or accepted by everyone involved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hasty generalization</a:t>
            </a:r>
            <a:endParaRPr/>
          </a:p>
        </p:txBody>
      </p:sp>
      <p:sp>
        <p:nvSpPr>
          <p:cNvPr id="124" name="Google Shape;124;p23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conclusion that is based on too small, narrow, and unrepresentative a sample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slippery slope fallacy</a:t>
            </a:r>
            <a:endParaRPr/>
          </a:p>
        </p:txBody>
      </p:sp>
      <p:sp>
        <p:nvSpPr>
          <p:cNvPr id="130" name="Google Shape;130;p24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making an argument against something based on a possible, but unproven, series of often undesirable events that ignores possible mitigating factors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false analogy</a:t>
            </a:r>
            <a:endParaRPr/>
          </a:p>
        </p:txBody>
      </p:sp>
      <p:sp>
        <p:nvSpPr>
          <p:cNvPr id="136" name="Google Shape;136;p25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applying facts from one situation to another when the situations are substantially different and therefore the same conclusions cannot be logically drawn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straw man</a:t>
            </a:r>
            <a:endParaRPr/>
          </a:p>
        </p:txBody>
      </p:sp>
      <p:sp>
        <p:nvSpPr>
          <p:cNvPr id="142" name="Google Shape;142;p26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a debater intentionally misrepresents their opponent’s argument as a weaker version to more easily </a:t>
            </a: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refute</a:t>
            </a: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it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pleading</a:t>
            </a:r>
            <a:endParaRPr/>
          </a:p>
        </p:txBody>
      </p:sp>
      <p:sp>
        <p:nvSpPr>
          <p:cNvPr id="148" name="Google Shape;148;p27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asking for an exception to a rule to be applied to a specific case without proper justification of why that case deserves an exemption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begging the question</a:t>
            </a:r>
            <a:endParaRPr/>
          </a:p>
        </p:txBody>
      </p:sp>
      <p:sp>
        <p:nvSpPr>
          <p:cNvPr id="154" name="Google Shape;154;p28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the author assumes the statement under examination to be true; use of circular reasoning as evidence for an argument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false dichotomy</a:t>
            </a:r>
            <a:endParaRPr/>
          </a:p>
        </p:txBody>
      </p:sp>
      <p:sp>
        <p:nvSpPr>
          <p:cNvPr id="160" name="Google Shape;160;p2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presenting two options as if they are the only options; either/or fallacy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123475" y="1233175"/>
            <a:ext cx="4320600" cy="14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oversimplification</a:t>
            </a:r>
            <a:endParaRPr/>
          </a:p>
        </p:txBody>
      </p:sp>
      <p:sp>
        <p:nvSpPr>
          <p:cNvPr id="166" name="Google Shape;166;p30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exaggerating the truth; not using suitable qualifiers in formulating one’s argument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 herring</a:t>
            </a:r>
            <a:endParaRPr/>
          </a:p>
        </p:txBody>
      </p:sp>
      <p:sp>
        <p:nvSpPr>
          <p:cNvPr id="172" name="Google Shape;172;p31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irrelevant topic presented to divert attention from the original issue</a:t>
            </a:r>
            <a:endParaRPr sz="3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 quoque</a:t>
            </a:r>
            <a:endParaRPr/>
          </a:p>
        </p:txBody>
      </p:sp>
      <p:sp>
        <p:nvSpPr>
          <p:cNvPr id="178" name="Google Shape;178;p32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form of ad hominem fallacy that occurs when it is assumed the argument is wrong because the source has spoken or acted in a way inconsistent with it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genetic fallacy</a:t>
            </a:r>
            <a:endParaRPr/>
          </a:p>
        </p:txBody>
      </p:sp>
      <p:sp>
        <p:nvSpPr>
          <p:cNvPr id="184" name="Google Shape;184;p33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arguing against a claim by pointing out that its source is tainted or the person who invented it is deserving of our contempt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poisoning the well</a:t>
            </a:r>
            <a:endParaRPr/>
          </a:p>
        </p:txBody>
      </p:sp>
      <p:sp>
        <p:nvSpPr>
          <p:cNvPr id="190" name="Google Shape;190;p34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attempt to shift attention from the merits of an argument to the source or origin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 hominem</a:t>
            </a:r>
            <a:endParaRPr/>
          </a:p>
        </p:txBody>
      </p:sp>
      <p:sp>
        <p:nvSpPr>
          <p:cNvPr id="196" name="Google Shape;196;p35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someone tries to refute an argument by attacking the author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appeal to authority</a:t>
            </a:r>
            <a:endParaRPr/>
          </a:p>
        </p:txBody>
      </p:sp>
      <p:sp>
        <p:nvSpPr>
          <p:cNvPr id="202" name="Google Shape;202;p36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citing people who lack relevant qualifications or whose qualification(s) are in fields irrelevant to the argument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appeal to fear</a:t>
            </a:r>
            <a:endParaRPr/>
          </a:p>
        </p:txBody>
      </p:sp>
      <p:sp>
        <p:nvSpPr>
          <p:cNvPr id="208" name="Google Shape;208;p37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logical fallacy that occurs when a debater tries to scare people away from an opinion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appeal to ignorance</a:t>
            </a:r>
            <a:endParaRPr/>
          </a:p>
        </p:txBody>
      </p:sp>
      <p:sp>
        <p:nvSpPr>
          <p:cNvPr id="214" name="Google Shape;214;p38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fallacy that occurs when the truth of a claim is based on the fact that it has not yet been proven false or true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>
            <p:ph type="title"/>
          </p:nvPr>
        </p:nvSpPr>
        <p:spPr>
          <a:xfrm>
            <a:off x="265500" y="1233175"/>
            <a:ext cx="4045200" cy="21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death by a thousand qualifications fallacy</a:t>
            </a:r>
            <a:endParaRPr/>
          </a:p>
        </p:txBody>
      </p:sp>
      <p:sp>
        <p:nvSpPr>
          <p:cNvPr id="220" name="Google Shape;220;p3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making a statement that is technically true but that has so many qualifiers that it is insignificant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protecting the hypothesis</a:t>
            </a:r>
            <a:endParaRPr/>
          </a:p>
        </p:txBody>
      </p:sp>
      <p:sp>
        <p:nvSpPr>
          <p:cNvPr id="226" name="Google Shape;226;p40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rationalizing to prove one’s opinion instead of analyzing data objectively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